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sldIdLst>
    <p:sldId id="362" r:id="rId3"/>
    <p:sldId id="408" r:id="rId4"/>
    <p:sldId id="418" r:id="rId5"/>
    <p:sldId id="419" r:id="rId6"/>
    <p:sldId id="434" r:id="rId7"/>
    <p:sldId id="409" r:id="rId8"/>
    <p:sldId id="421" r:id="rId9"/>
    <p:sldId id="444" r:id="rId10"/>
    <p:sldId id="442" r:id="rId11"/>
    <p:sldId id="435" r:id="rId12"/>
    <p:sldId id="451" r:id="rId13"/>
    <p:sldId id="449" r:id="rId14"/>
    <p:sldId id="446" r:id="rId15"/>
    <p:sldId id="447" r:id="rId16"/>
    <p:sldId id="450" r:id="rId17"/>
  </p:sldIdLst>
  <p:sldSz cx="9144000" cy="6858000" type="screen4x3"/>
  <p:notesSz cx="6973888" cy="9307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yJouannelle" initials="G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4A312"/>
    <a:srgbClr val="C28F44"/>
    <a:srgbClr val="EAEAEA"/>
    <a:srgbClr val="FFFFFF"/>
    <a:srgbClr val="FF66CC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88" autoAdjust="0"/>
    <p:restoredTop sz="86347" autoAdjust="0"/>
  </p:normalViewPr>
  <p:slideViewPr>
    <p:cSldViewPr>
      <p:cViewPr varScale="1">
        <p:scale>
          <a:sx n="109" d="100"/>
          <a:sy n="109" d="100"/>
        </p:scale>
        <p:origin x="13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09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0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2019" cy="465376"/>
          </a:xfrm>
          <a:prstGeom prst="rect">
            <a:avLst/>
          </a:prstGeom>
        </p:spPr>
        <p:txBody>
          <a:bodyPr vert="horz" lIns="93023" tIns="46511" rIns="93023" bIns="465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8" y="0"/>
            <a:ext cx="3022019" cy="465376"/>
          </a:xfrm>
          <a:prstGeom prst="rect">
            <a:avLst/>
          </a:prstGeom>
        </p:spPr>
        <p:txBody>
          <a:bodyPr vert="horz" lIns="93023" tIns="46511" rIns="93023" bIns="46511" rtlCol="0"/>
          <a:lstStyle>
            <a:lvl1pPr algn="r">
              <a:defRPr sz="1200"/>
            </a:lvl1pPr>
          </a:lstStyle>
          <a:p>
            <a:fld id="{004CB526-3277-465F-8B9A-77343C326E77}" type="datetimeFigureOut">
              <a:rPr lang="en-US" smtClean="0"/>
              <a:t>12/3/2019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6913"/>
            <a:ext cx="4656138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23" tIns="46511" rIns="93023" bIns="4651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89" y="4421069"/>
            <a:ext cx="5579110" cy="4188381"/>
          </a:xfrm>
          <a:prstGeom prst="rect">
            <a:avLst/>
          </a:prstGeom>
        </p:spPr>
        <p:txBody>
          <a:bodyPr vert="horz" lIns="93023" tIns="46511" rIns="93023" bIns="465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0522"/>
            <a:ext cx="3022019" cy="465376"/>
          </a:xfrm>
          <a:prstGeom prst="rect">
            <a:avLst/>
          </a:prstGeom>
        </p:spPr>
        <p:txBody>
          <a:bodyPr vert="horz" lIns="93023" tIns="46511" rIns="93023" bIns="465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8" y="8840522"/>
            <a:ext cx="3022019" cy="465376"/>
          </a:xfrm>
          <a:prstGeom prst="rect">
            <a:avLst/>
          </a:prstGeom>
        </p:spPr>
        <p:txBody>
          <a:bodyPr vert="horz" lIns="93023" tIns="46511" rIns="93023" bIns="46511" rtlCol="0" anchor="b"/>
          <a:lstStyle>
            <a:lvl1pPr algn="r">
              <a:defRPr sz="1200"/>
            </a:lvl1pPr>
          </a:lstStyle>
          <a:p>
            <a:fld id="{52152DC6-C2BB-4AF6-8485-1DA81B8219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45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OUC budget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52DC6-C2BB-4AF6-8485-1DA81B82194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971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Hello, I</a:t>
            </a:r>
            <a:r>
              <a:rPr lang="en-US" altLang="en-US" dirty="0"/>
              <a:t>’</a:t>
            </a:r>
            <a:r>
              <a:rPr lang="en-US" dirty="0"/>
              <a:t>m (</a:t>
            </a:r>
            <a:r>
              <a:rPr lang="en-US" b="1" dirty="0"/>
              <a:t>Name, Title, Agency</a:t>
            </a:r>
            <a:r>
              <a:rPr lang="en-US" dirty="0"/>
              <a:t>)</a:t>
            </a:r>
          </a:p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I</a:t>
            </a:r>
            <a:r>
              <a:rPr lang="en-US" altLang="en-US" dirty="0"/>
              <a:t>’</a:t>
            </a:r>
            <a:r>
              <a:rPr lang="en-US" dirty="0"/>
              <a:t>m here to introduce you to the proper use of the (</a:t>
            </a:r>
            <a:r>
              <a:rPr lang="en-US" b="1" dirty="0"/>
              <a:t>APX 7000</a:t>
            </a:r>
            <a:r>
              <a:rPr lang="en-US" dirty="0"/>
              <a:t>)  This instruction will cover the basic functions.</a:t>
            </a:r>
          </a:p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I</a:t>
            </a:r>
            <a:r>
              <a:rPr lang="en-US" altLang="en-US" dirty="0"/>
              <a:t>’</a:t>
            </a:r>
            <a:r>
              <a:rPr lang="en-US" dirty="0"/>
              <a:t>m going to go over the basic functionality of the radio that will be issued to the vast majority of you to support the Presidential Inauguration operations on January 20</a:t>
            </a:r>
            <a:r>
              <a:rPr lang="en-US" baseline="30000" dirty="0"/>
              <a:t>th</a:t>
            </a:r>
            <a:r>
              <a:rPr lang="en-US" dirty="0"/>
              <a:t> of </a:t>
            </a:r>
            <a:r>
              <a:rPr lang="en-US" b="1" dirty="0"/>
              <a:t>2013</a:t>
            </a:r>
            <a:r>
              <a:rPr lang="en-US" dirty="0"/>
              <a:t>.</a:t>
            </a:r>
          </a:p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These radios will be assigned to your agency about a week before Inauguration.</a:t>
            </a:r>
          </a:p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Your agency lead, agency Director, or agency representative will sign for these radios.</a:t>
            </a:r>
          </a:p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These radios are valuable and expensive pieces of equipment.</a:t>
            </a:r>
          </a:p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By your agency accepting responsibility for the radio you in turn will accept responsibility for the radio so it</a:t>
            </a:r>
            <a:r>
              <a:rPr lang="en-US" altLang="en-US" dirty="0"/>
              <a:t>’</a:t>
            </a:r>
            <a:r>
              <a:rPr lang="en-US" dirty="0"/>
              <a:t>s essential that you maintain it on your person at all times.</a:t>
            </a:r>
          </a:p>
          <a:p>
            <a:pPr marL="231888" indent="-23188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/>
              <a:t>Don</a:t>
            </a:r>
            <a:r>
              <a:rPr lang="en-US" altLang="en-US" dirty="0"/>
              <a:t>’</a:t>
            </a:r>
            <a:r>
              <a:rPr lang="en-US" dirty="0"/>
              <a:t>t place it down on a table and walk away from it.  Keep it with you and maintain accountability for it.  </a:t>
            </a:r>
          </a:p>
          <a:p>
            <a:pPr marL="231888" indent="-231888">
              <a:spcBef>
                <a:spcPct val="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84117-4D34-4C55-947F-64E9B817CE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84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99F9-E7BA-4BC2-8C5C-883684289A21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1DE4-B044-4613-ADE9-8F36F8D0F85A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8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52978-B2EB-4FB8-8B99-7BBBE0875BF9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56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1000" y="1524000"/>
            <a:ext cx="8382000" cy="472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381000" y="533400"/>
            <a:ext cx="8382000" cy="8382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4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6613238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1000" y="1524000"/>
            <a:ext cx="4114800" cy="472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381000" y="533400"/>
            <a:ext cx="8382000" cy="8382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4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648200" y="1524000"/>
            <a:ext cx="4114800" cy="472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4512455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nly_1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1000" y="533400"/>
            <a:ext cx="8229600" cy="571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baseline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 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1296863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nly_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1000" y="533400"/>
            <a:ext cx="4114800" cy="571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baseline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 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48200" y="533400"/>
            <a:ext cx="4114800" cy="571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1181228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381000" y="533400"/>
            <a:ext cx="8382000" cy="8382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4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298974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765336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074-F490-483B-833E-E4B20FBC18D5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4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73DD-CFCF-4CC9-9A52-D5015D065B57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93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8CF38-B606-418E-8133-6D2B04BB45A3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63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4772-5D43-4BE8-A307-F6839A12D3FB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63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78232-09E2-4424-B48B-E864613D494E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49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3B0D-1A3D-4785-926D-F9E5AD014742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4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54F0-A254-44D2-9C9C-4179DDFA1C21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38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00A7-1357-4260-96D2-F13A920E9125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620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59AFA-D86C-4350-B6C3-30092652D144}" type="datetime1">
              <a:rPr lang="en-US" smtClean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5BDF6-47A8-4053-877C-E8931BF12E7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416"/>
            <a:ext cx="1002632" cy="100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371600" y="132347"/>
            <a:ext cx="701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GOVERNMENT OF THE DISTRICT OF COLUMBIA</a:t>
            </a:r>
            <a:r>
              <a:rPr lang="en-US" dirty="0"/>
              <a:t>		                          </a:t>
            </a:r>
            <a:r>
              <a:rPr lang="en-US" sz="1000" dirty="0"/>
              <a:t>PUBLIC</a:t>
            </a:r>
            <a:r>
              <a:rPr lang="en-US" sz="1000" baseline="0" dirty="0"/>
              <a:t> SAFETY</a:t>
            </a:r>
            <a:endParaRPr lang="en-US" sz="1000" dirty="0"/>
          </a:p>
          <a:p>
            <a:r>
              <a:rPr lang="en-US" sz="1200" dirty="0"/>
              <a:t>Office</a:t>
            </a:r>
            <a:r>
              <a:rPr lang="en-US" sz="1200" baseline="0" dirty="0"/>
              <a:t> of Unified Communications			                                       </a:t>
            </a:r>
            <a:r>
              <a:rPr lang="en-US" sz="1000" baseline="0" dirty="0"/>
              <a:t>PUBLIC SERVICE</a:t>
            </a:r>
            <a:endParaRPr lang="en-US" sz="1000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07695" y="698649"/>
            <a:ext cx="7010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7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 userDrawn="1"/>
        </p:nvSpPr>
        <p:spPr bwMode="auto">
          <a:xfrm>
            <a:off x="0" y="0"/>
            <a:ext cx="1509713" cy="366713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en-US" b="1" i="1">
                <a:solidFill>
                  <a:srgbClr val="FFFFFF"/>
                </a:solidFill>
              </a:rPr>
              <a:t>APX </a:t>
            </a:r>
            <a:r>
              <a:rPr lang="en-US" altLang="en-US" b="1" i="1" baseline="30000">
                <a:solidFill>
                  <a:srgbClr val="FFFFFF"/>
                </a:solidFill>
              </a:rPr>
              <a:t>TM</a:t>
            </a:r>
            <a:r>
              <a:rPr lang="en-US" altLang="en-US" b="1" i="1">
                <a:solidFill>
                  <a:srgbClr val="FFFFFF"/>
                </a:solidFill>
              </a:rPr>
              <a:t> 6000</a:t>
            </a:r>
          </a:p>
        </p:txBody>
      </p:sp>
      <p:sp>
        <p:nvSpPr>
          <p:cNvPr id="3077" name="Text Box 23"/>
          <p:cNvSpPr txBox="1">
            <a:spLocks noChangeArrowheads="1"/>
          </p:cNvSpPr>
          <p:nvPr userDrawn="1"/>
        </p:nvSpPr>
        <p:spPr bwMode="auto">
          <a:xfrm>
            <a:off x="4343400" y="6497638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5C8B995-BE84-4261-B71B-D95F221F1731}" type="slidenum">
              <a:rPr lang="en-US" altLang="en-US" b="1" smtClean="0">
                <a:solidFill>
                  <a:srgbClr val="FFFF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b="1">
              <a:solidFill>
                <a:srgbClr val="FFFFFF"/>
              </a:solidFill>
            </a:endParaRPr>
          </a:p>
        </p:txBody>
      </p:sp>
      <p:pic>
        <p:nvPicPr>
          <p:cNvPr id="3078" name="Picture 26" descr="M(orange)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57200"/>
            <a:ext cx="400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1" descr="Btn_Next">
            <a:hlinkClick r:id="" action="ppaction://hlinkshowjump?jump=nextslide" highlightClick="1"/>
            <a:hlinkHover r:id="" action="ppaction://noaction" highlightClick="1"/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553200"/>
            <a:ext cx="38100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Btn_Prev">
            <a:hlinkClick r:id="" action="ppaction://hlinkshowjump?jump=previousslide" highlightClick="1"/>
            <a:hlinkHover r:id="" action="ppaction://noaction" highlightClick="1"/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553200"/>
            <a:ext cx="38100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3" descr="Btn_Home">
            <a:hlinkClick r:id="" action="ppaction://noaction" highlightClick="1"/>
            <a:hlinkHover r:id="" action="ppaction://noaction" highlightClick="1"/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553200"/>
            <a:ext cx="38100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0" y="0"/>
            <a:ext cx="7086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3" name="TextBox 10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7086600" y="6553200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100" b="1">
                <a:solidFill>
                  <a:srgbClr val="FFFFFF"/>
                </a:solidFill>
              </a:rPr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2945512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advClick="0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q"/>
        <a:defRPr sz="1400" b="1" kern="1200">
          <a:solidFill>
            <a:srgbClr val="9BBB5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1200" b="1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b="1" kern="1200">
          <a:solidFill>
            <a:srgbClr val="9BBB59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b="1" kern="1200">
          <a:solidFill>
            <a:srgbClr val="9BBB59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b="1" kern="1200">
          <a:solidFill>
            <a:srgbClr val="9BBB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hyperlink" Target="https://en.wikipedia.org/wiki/Icehotel_(Jukkasj%C3%A4rvi)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as.ouc@dc.gov" TargetMode="External"/><Relationship Id="rId2" Type="http://schemas.openxmlformats.org/officeDocument/2006/relationships/hyperlink" Target="https://ouc.dc.gov/page/oucs-public-safety-building-radio-systems-requirement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In-Building Wireless Program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7700" dirty="0"/>
              <a:t>Overview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70C57B-6054-40D4-93E1-F4655DFA395A}"/>
              </a:ext>
            </a:extLst>
          </p:cNvPr>
          <p:cNvSpPr txBox="1"/>
          <p:nvPr/>
        </p:nvSpPr>
        <p:spPr>
          <a:xfrm>
            <a:off x="7010400" y="6370320"/>
            <a:ext cx="201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2" tooltip="https://en.wikipedia.org/wiki/Icehotel_(Jukkasj%C3%A4rvi)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3" tooltip="https://creativecommons.org/licenses/by-sa/3.0/"/>
              </a:rPr>
              <a:t>CC BY-SA</a:t>
            </a:r>
            <a:endParaRPr lang="en-US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8ECD2F-C3CD-4C90-8963-F9E8FA0F19BF}"/>
              </a:ext>
            </a:extLst>
          </p:cNvPr>
          <p:cNvSpPr txBox="1"/>
          <p:nvPr/>
        </p:nvSpPr>
        <p:spPr>
          <a:xfrm>
            <a:off x="2057400" y="5532120"/>
            <a:ext cx="201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2" tooltip="https://en.wikipedia.org/wiki/Icehotel_(Jukkasj%C3%A4rvi)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3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138619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45920" y="6096000"/>
            <a:ext cx="7498080" cy="9144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8000">
                <a:schemeClr val="tx2">
                  <a:lumMod val="75000"/>
                </a:schemeClr>
              </a:gs>
              <a:gs pos="74000">
                <a:srgbClr val="17375E">
                  <a:alpha val="35000"/>
                </a:srgbClr>
              </a:gs>
              <a:gs pos="85000">
                <a:schemeClr val="tx2">
                  <a:lumMod val="75000"/>
                  <a:alpha val="2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2301657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7686" y="914400"/>
            <a:ext cx="8229600" cy="5181600"/>
          </a:xfrm>
        </p:spPr>
        <p:txBody>
          <a:bodyPr>
            <a:normAutofit lnSpcReduction="10000"/>
          </a:bodyPr>
          <a:lstStyle/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9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u="sng" dirty="0">
                <a:solidFill>
                  <a:schemeClr val="tx2">
                    <a:lumMod val="50000"/>
                  </a:schemeClr>
                </a:solidFill>
              </a:rPr>
              <a:t>Step 1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Project Initiation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100" i="1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Building owner submits an authorization request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adds to database and assigns unique ID / Site Code Number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1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u="sng" dirty="0">
                <a:solidFill>
                  <a:schemeClr val="tx2">
                    <a:lumMod val="50000"/>
                  </a:schemeClr>
                </a:solidFill>
              </a:rPr>
              <a:t>Step 2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Design Validation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100" i="1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Building owner submits design documentation / equipment specifications / personnel certifications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reviews and approves P25 solution design documentation / submittals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>
                <a:solidFill>
                  <a:schemeClr val="tx2">
                    <a:lumMod val="50000"/>
                  </a:schemeClr>
                </a:solidFill>
              </a:rPr>
              <a:t>Vendor </a:t>
            </a: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installs equipment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1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u="sng" dirty="0">
                <a:solidFill>
                  <a:schemeClr val="tx2">
                    <a:lumMod val="50000"/>
                  </a:schemeClr>
                </a:solidFill>
              </a:rPr>
              <a:t>Step 3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System Acceptance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100" i="1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 approved vendor inspects system upon installation complete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approved vendor coordinates test schedule with OUC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approved vendor conducts testing per OUC requirements / submits results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Building owner submits As-Built diagrams and cable sweep results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coordinates Fire Marshall test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provides transmission authorization letter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1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u="sng" dirty="0">
                <a:solidFill>
                  <a:schemeClr val="tx2">
                    <a:lumMod val="50000"/>
                  </a:schemeClr>
                </a:solidFill>
              </a:rPr>
              <a:t>Step 4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Continuous Operation / Annual Inspection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100" i="1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System monitoring via OCTO-NOC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maintains remote access and credentials for emergency shut down of P25 system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OUC maintains emergency contact info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Building owner provides scheduled maintenance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100" i="1" dirty="0">
                <a:solidFill>
                  <a:schemeClr val="tx2">
                    <a:lumMod val="50000"/>
                  </a:schemeClr>
                </a:solidFill>
              </a:rPr>
              <a:t>Annual test / inspection by OUC authorized vendor</a:t>
            </a:r>
            <a:endParaRPr lang="en-US" sz="9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2265-021C-4BF4-99EA-4B0026340DEC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671887" y="2947988"/>
            <a:ext cx="2133600" cy="274320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Building Owner Costs</a:t>
            </a:r>
          </a:p>
          <a:p>
            <a:pPr algn="ctr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Testing by OUC approved vendor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maintenance contracts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Remote monitoring licenses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Remote access and monitoring connectivity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Annual testing by OUC approved vendor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E2E663-6D1C-4B60-9F7D-99041E81363A}"/>
              </a:ext>
            </a:extLst>
          </p:cNvPr>
          <p:cNvSpPr/>
          <p:nvPr/>
        </p:nvSpPr>
        <p:spPr>
          <a:xfrm>
            <a:off x="5867400" y="762000"/>
            <a:ext cx="2732799" cy="533400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Mandatory Sequence of Tasks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694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457200"/>
          </a:xfrm>
        </p:spPr>
        <p:txBody>
          <a:bodyPr>
            <a:noAutofit/>
          </a:bodyPr>
          <a:lstStyle/>
          <a:p>
            <a:r>
              <a:rPr lang="en-US" sz="3600" dirty="0"/>
              <a:t>OUC Transmission Authorization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11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87"/>
          <a:stretch/>
        </p:blipFill>
        <p:spPr>
          <a:xfrm>
            <a:off x="0" y="1447800"/>
            <a:ext cx="8902701" cy="3657600"/>
          </a:xfrm>
        </p:spPr>
      </p:pic>
    </p:spTree>
    <p:extLst>
      <p:ext uri="{BB962C8B-B14F-4D97-AF65-F5344CB8AC3E}">
        <p14:creationId xmlns:p14="http://schemas.microsoft.com/office/powerpoint/2010/main" val="3976133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C9D72-B72A-4C35-B4FF-44F63906C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Requirements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507FEF-6FAC-42AA-BC7A-36D8674D65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067800" cy="1752600"/>
          </a:xfrm>
        </p:spPr>
        <p:txBody>
          <a:bodyPr/>
          <a:lstStyle/>
          <a:p>
            <a:r>
              <a:rPr lang="en-US" dirty="0"/>
              <a:t>Non Exhaustive: Please Read Posted Documentation</a:t>
            </a:r>
          </a:p>
        </p:txBody>
      </p:sp>
    </p:spTree>
    <p:extLst>
      <p:ext uri="{BB962C8B-B14F-4D97-AF65-F5344CB8AC3E}">
        <p14:creationId xmlns:p14="http://schemas.microsoft.com/office/powerpoint/2010/main" val="3139151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29E02-F46F-4693-887C-28AFAE745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36882-2E13-44BB-8547-3A6A9E757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Frequencies:</a:t>
            </a:r>
          </a:p>
          <a:p>
            <a:pPr lvl="1"/>
            <a:r>
              <a:rPr lang="en-US" dirty="0"/>
              <a:t>Frequencies listed on OUC Website</a:t>
            </a:r>
          </a:p>
          <a:p>
            <a:r>
              <a:rPr lang="en-US" dirty="0"/>
              <a:t>Emergency Coverage Solution</a:t>
            </a:r>
          </a:p>
          <a:p>
            <a:pPr lvl="1"/>
            <a:r>
              <a:rPr lang="en-US" dirty="0"/>
              <a:t>BDA + DAS</a:t>
            </a:r>
          </a:p>
          <a:p>
            <a:r>
              <a:rPr lang="en-US" dirty="0"/>
              <a:t>Equipment Requirements</a:t>
            </a:r>
          </a:p>
          <a:p>
            <a:pPr lvl="1"/>
            <a:r>
              <a:rPr lang="en-US" dirty="0"/>
              <a:t>P25: Channelized, uplink squelch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511610-68D2-4D7E-A5C1-49649B2F8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4ECBE-FFDA-4E1E-830E-3FACB4F3E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654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048BA-23AD-4B40-9B85-E83EE9D4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98925-7592-48CA-AAFF-0176F5E52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39925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Coverage Scope:</a:t>
            </a:r>
          </a:p>
          <a:p>
            <a:pPr lvl="1"/>
            <a:r>
              <a:rPr lang="en-US" dirty="0"/>
              <a:t>95% percent of all areas on each floor</a:t>
            </a:r>
          </a:p>
          <a:p>
            <a:pPr lvl="1"/>
            <a:r>
              <a:rPr lang="en-US" dirty="0"/>
              <a:t>99% of critical areas: emergency and standby power rooms, elevator lobbies, exit stairs and exit passage ways and elevator machine rooms</a:t>
            </a:r>
          </a:p>
          <a:p>
            <a:r>
              <a:rPr lang="en-US" dirty="0"/>
              <a:t>Coverage Objective</a:t>
            </a:r>
          </a:p>
          <a:p>
            <a:pPr lvl="1"/>
            <a:r>
              <a:rPr lang="en-US" dirty="0"/>
              <a:t>Signal strength</a:t>
            </a:r>
          </a:p>
          <a:p>
            <a:pPr lvl="1"/>
            <a:r>
              <a:rPr lang="en-US" dirty="0"/>
              <a:t>DAQ</a:t>
            </a:r>
          </a:p>
          <a:p>
            <a:r>
              <a:rPr lang="en-US" dirty="0"/>
              <a:t>Interference</a:t>
            </a:r>
          </a:p>
          <a:p>
            <a:pPr lvl="1"/>
            <a:r>
              <a:rPr lang="en-US" dirty="0"/>
              <a:t>Uplink noise 15dB below noise floor</a:t>
            </a:r>
          </a:p>
          <a:p>
            <a:pPr lvl="1"/>
            <a:r>
              <a:rPr lang="en-US" dirty="0"/>
              <a:t>Isolation </a:t>
            </a:r>
          </a:p>
          <a:p>
            <a:pPr lvl="2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DFFB1-AF34-421E-8033-4C46D8FD0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B3D5F9-40BC-4D26-8F5A-8E542B60F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19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60A60-0E09-4A7A-B205-0372AE741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D22D2-2795-4A7B-93BF-5E56A3012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Power Backup:</a:t>
            </a:r>
          </a:p>
          <a:p>
            <a:pPr lvl="1"/>
            <a:r>
              <a:rPr lang="en-US" dirty="0"/>
              <a:t>24 hours</a:t>
            </a:r>
          </a:p>
          <a:p>
            <a:pPr lvl="1"/>
            <a:r>
              <a:rPr lang="en-US" dirty="0"/>
              <a:t>4 hours if Emergency Power (generator) available</a:t>
            </a:r>
          </a:p>
          <a:p>
            <a:r>
              <a:rPr lang="en-US" dirty="0"/>
              <a:t>Monitoring</a:t>
            </a:r>
          </a:p>
          <a:p>
            <a:pPr lvl="1"/>
            <a:r>
              <a:rPr lang="en-US" dirty="0"/>
              <a:t>24x7 Emergency contact</a:t>
            </a:r>
          </a:p>
          <a:p>
            <a:pPr lvl="1"/>
            <a:r>
              <a:rPr lang="en-US" dirty="0"/>
              <a:t>Shut down switch in Fire Control room  </a:t>
            </a:r>
          </a:p>
          <a:p>
            <a:pPr lvl="1"/>
            <a:r>
              <a:rPr lang="en-US" dirty="0"/>
              <a:t>Secure IP OpenVPN access for emergency remote shutdown </a:t>
            </a:r>
          </a:p>
          <a:p>
            <a:pPr lvl="1"/>
            <a:r>
              <a:rPr lang="en-US" dirty="0"/>
              <a:t>Alarms to OUC’s NOC </a:t>
            </a:r>
          </a:p>
          <a:p>
            <a:r>
              <a:rPr lang="en-US" dirty="0"/>
              <a:t>Enclosures:</a:t>
            </a:r>
          </a:p>
          <a:p>
            <a:pPr lvl="1"/>
            <a:r>
              <a:rPr lang="en-US" dirty="0"/>
              <a:t>NEMA4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C5AAD6-2C2D-4787-981B-10B777447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513ACB-1FF5-4473-8A5F-C58FED3F5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27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New building construction material significantly reduce indoor radio coverage</a:t>
            </a:r>
          </a:p>
          <a:p>
            <a:r>
              <a:rPr lang="en-US" dirty="0"/>
              <a:t>District of Columbia Legislation / IFC Adoption (2015) to provide for public safety (emergency responder) coverage in buildings</a:t>
            </a:r>
          </a:p>
          <a:p>
            <a:pPr lvl="1"/>
            <a:r>
              <a:rPr lang="en-US" dirty="0"/>
              <a:t>Language is general</a:t>
            </a:r>
          </a:p>
          <a:p>
            <a:pPr lvl="1"/>
            <a:r>
              <a:rPr lang="en-US" dirty="0"/>
              <a:t>Mandatory for newly constructed facilities</a:t>
            </a:r>
          </a:p>
          <a:p>
            <a:pPr lvl="1"/>
            <a:r>
              <a:rPr lang="en-US" dirty="0"/>
              <a:t>Specifies that building owners must comply with OUC requirements, specifications, and criteria.</a:t>
            </a:r>
          </a:p>
          <a:p>
            <a:pPr lvl="1"/>
            <a:r>
              <a:rPr lang="en-US" dirty="0"/>
              <a:t>Requirements apply to existing buildings if opting to install a BDA</a:t>
            </a:r>
          </a:p>
          <a:p>
            <a:r>
              <a:rPr lang="en-US" dirty="0"/>
              <a:t>The FCC requires that BDAs owners obtain from the frequencies licensee an authorization to transmit </a:t>
            </a:r>
          </a:p>
          <a:p>
            <a:r>
              <a:rPr lang="en-US" dirty="0"/>
              <a:t>Experience demonstrates that poor selection of BDA technology and/or poor engineering practices can dramatically hurt the host network (the P25 public safety network).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82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Negative Impact of BDAs  On DC Radio Network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6071"/>
            <a:ext cx="8229600" cy="429736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September 2013:</a:t>
            </a:r>
          </a:p>
          <a:p>
            <a:pPr lvl="1"/>
            <a:r>
              <a:rPr lang="en-US" dirty="0"/>
              <a:t>A BDA improperly set up did shut down several frequencies system wide for 1 week</a:t>
            </a:r>
          </a:p>
          <a:p>
            <a:r>
              <a:rPr lang="en-US" dirty="0"/>
              <a:t>January 2015:</a:t>
            </a:r>
          </a:p>
          <a:p>
            <a:pPr lvl="1"/>
            <a:r>
              <a:rPr lang="en-US" dirty="0"/>
              <a:t>A poorly maintained BDA/DAS system disrupted firefighters communications during an event at L’Enfant Plaza metro station</a:t>
            </a:r>
          </a:p>
          <a:p>
            <a:r>
              <a:rPr lang="en-US" dirty="0"/>
              <a:t>December 2016:</a:t>
            </a:r>
          </a:p>
          <a:p>
            <a:pPr lvl="1"/>
            <a:r>
              <a:rPr lang="en-US" dirty="0"/>
              <a:t>A BDA improperly set up created interference to the St Elizabeth site impacting quality of service</a:t>
            </a:r>
          </a:p>
          <a:p>
            <a:r>
              <a:rPr lang="en-US" dirty="0"/>
              <a:t>March 2017:</a:t>
            </a:r>
          </a:p>
          <a:p>
            <a:pPr lvl="1"/>
            <a:r>
              <a:rPr lang="en-US" dirty="0"/>
              <a:t>A BDA improperly set up impacted quality of service around the Freedom Plaza</a:t>
            </a:r>
          </a:p>
          <a:p>
            <a:r>
              <a:rPr lang="en-US" dirty="0"/>
              <a:t>June 2017:</a:t>
            </a:r>
          </a:p>
          <a:p>
            <a:pPr lvl="1"/>
            <a:r>
              <a:rPr lang="en-US" dirty="0"/>
              <a:t>A BDA improperly set up created interference into 3 sites, significantly degrading the coverage and intermittently shutting down channels</a:t>
            </a:r>
          </a:p>
          <a:p>
            <a:r>
              <a:rPr lang="en-US" dirty="0"/>
              <a:t>December 2018</a:t>
            </a:r>
          </a:p>
          <a:p>
            <a:pPr lvl="1"/>
            <a:r>
              <a:rPr lang="en-US" dirty="0"/>
              <a:t>A BDA improperly set up created interference into all channels, significantly degrading the coverage and intermittently shutting down channels</a:t>
            </a:r>
          </a:p>
          <a:p>
            <a:r>
              <a:rPr lang="en-US" dirty="0"/>
              <a:t>April 2019:</a:t>
            </a:r>
          </a:p>
          <a:p>
            <a:pPr lvl="1"/>
            <a:r>
              <a:rPr lang="en-US" dirty="0"/>
              <a:t>A failing BDA created interference into all 800 MHz channels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93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Inbuilding Systems: What are they?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878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“In-building systems” are known as “DAS” in the industry, a bit misleading as they are made of</a:t>
            </a:r>
          </a:p>
          <a:p>
            <a:r>
              <a:rPr lang="en-US" dirty="0"/>
              <a:t>2 components:</a:t>
            </a:r>
          </a:p>
          <a:p>
            <a:pPr lvl="1"/>
            <a:r>
              <a:rPr lang="en-US" b="1" u="sng" dirty="0"/>
              <a:t>Bi-Directional Amplifier (BDA) </a:t>
            </a:r>
            <a:r>
              <a:rPr lang="en-US" dirty="0"/>
              <a:t>picks up signal off-the air from the Host site from a donor antenna and repeats it down to a </a:t>
            </a:r>
          </a:p>
          <a:p>
            <a:pPr lvl="1"/>
            <a:r>
              <a:rPr lang="en-US" b="1" u="sng" dirty="0"/>
              <a:t>Distributed Antenna System (DAS) </a:t>
            </a:r>
            <a:r>
              <a:rPr lang="en-US" dirty="0"/>
              <a:t>that through a set of small antennas and coax or fiber cables brings the signal into the depths of the building</a:t>
            </a:r>
          </a:p>
          <a:p>
            <a:pPr lvl="1"/>
            <a:r>
              <a:rPr lang="en-US" dirty="0"/>
              <a:t>Reversely the DAS antennas pick up the signal from radio devices, transport the signal through the coax/fiber cables to the BDA. The BDA repeats the signal towards the Host site through the donor antenna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1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560" y="838200"/>
            <a:ext cx="8245360" cy="581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49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 BDA/DAS Technical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382000" cy="3992563"/>
          </a:xfrm>
        </p:spPr>
        <p:txBody>
          <a:bodyPr>
            <a:normAutofit fontScale="70000" lnSpcReduction="20000"/>
          </a:bodyPr>
          <a:lstStyle/>
          <a:p>
            <a:r>
              <a:rPr lang="en-US" b="1" u="sng" dirty="0"/>
              <a:t>Mild uplink</a:t>
            </a:r>
            <a:r>
              <a:rPr lang="en-US" b="1" u="sng" baseline="0" dirty="0"/>
              <a:t> interference</a:t>
            </a:r>
            <a:r>
              <a:rPr lang="en-US" baseline="0" dirty="0"/>
              <a:t>: Incrementally reduces the uplink coverage across the whole site coverage </a:t>
            </a:r>
            <a:r>
              <a:rPr lang="en-US" dirty="0"/>
              <a:t>including users outside of the building</a:t>
            </a:r>
            <a:r>
              <a:rPr lang="en-US" baseline="0" dirty="0"/>
              <a:t> </a:t>
            </a:r>
          </a:p>
          <a:p>
            <a:r>
              <a:rPr lang="en-US" b="1" u="sng" baseline="0" dirty="0"/>
              <a:t>Severe uplink interference</a:t>
            </a:r>
            <a:r>
              <a:rPr lang="en-US" baseline="0" dirty="0"/>
              <a:t>: Can shut down frequencies across the whole system</a:t>
            </a:r>
          </a:p>
          <a:p>
            <a:r>
              <a:rPr lang="en-US" b="1" u="sng" dirty="0"/>
              <a:t>Near-far effect</a:t>
            </a:r>
            <a:r>
              <a:rPr lang="en-US" dirty="0"/>
              <a:t>: Users close to the antenna can blind the system to the detriment of users further out</a:t>
            </a:r>
          </a:p>
          <a:p>
            <a:r>
              <a:rPr lang="en-US" b="1" u="sng" dirty="0"/>
              <a:t>External Interference: </a:t>
            </a:r>
            <a:r>
              <a:rPr lang="en-US" dirty="0"/>
              <a:t>Can shut down frequencies or blind the DAS</a:t>
            </a:r>
            <a:endParaRPr lang="en-US" b="1" u="sng" dirty="0"/>
          </a:p>
          <a:p>
            <a:r>
              <a:rPr lang="en-US" b="1" u="sng" baseline="0" dirty="0"/>
              <a:t>Spill</a:t>
            </a:r>
            <a:r>
              <a:rPr lang="en-US" baseline="0" dirty="0"/>
              <a:t>: Coverage from the DAS outside the building can interfere with existing coverage</a:t>
            </a:r>
          </a:p>
          <a:p>
            <a:r>
              <a:rPr lang="en-US" b="1" u="sng" baseline="0" dirty="0"/>
              <a:t>Oscillation</a:t>
            </a:r>
            <a:r>
              <a:rPr lang="en-US" baseline="0" dirty="0"/>
              <a:t>: Feedback effect created by lack of isolation between the donor antenna and the DAS antennas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94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Issues Encountered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Poorly designed systems</a:t>
            </a:r>
          </a:p>
          <a:p>
            <a:pPr lvl="1"/>
            <a:r>
              <a:rPr lang="en-US" dirty="0"/>
              <a:t>Default settings or max power</a:t>
            </a:r>
          </a:p>
          <a:p>
            <a:r>
              <a:rPr lang="en-US" dirty="0"/>
              <a:t>Lack of remote monitoring capabilities:</a:t>
            </a:r>
          </a:p>
          <a:p>
            <a:pPr lvl="1"/>
            <a:r>
              <a:rPr lang="en-US" dirty="0"/>
              <a:t>Need to connect and upgrade equipment if necessary</a:t>
            </a:r>
          </a:p>
          <a:p>
            <a:r>
              <a:rPr lang="en-US" dirty="0"/>
              <a:t>Poor or non-existent maintenance of the equipment:</a:t>
            </a:r>
          </a:p>
          <a:p>
            <a:pPr lvl="1"/>
            <a:r>
              <a:rPr lang="en-US" dirty="0"/>
              <a:t>Need preventative testing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157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24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Documentation available at:</a:t>
            </a:r>
          </a:p>
          <a:p>
            <a:pPr lvl="1"/>
            <a:r>
              <a:rPr lang="en-US" dirty="0">
                <a:hlinkClick r:id="rId2"/>
              </a:rPr>
              <a:t>https://ouc.dc.gov/page/oucs-public-safety-building-radio-systems-requirements</a:t>
            </a:r>
            <a:endParaRPr lang="en-US" dirty="0"/>
          </a:p>
          <a:p>
            <a:r>
              <a:rPr lang="en-US" dirty="0"/>
              <a:t>All email communications with OUC to:</a:t>
            </a:r>
          </a:p>
          <a:p>
            <a:pPr lvl="1"/>
            <a:r>
              <a:rPr lang="en-US" dirty="0">
                <a:hlinkClick r:id="rId3"/>
              </a:rPr>
              <a:t>Das.ouc@dc.gov</a:t>
            </a:r>
            <a:endParaRPr lang="en-US" dirty="0"/>
          </a:p>
          <a:p>
            <a:r>
              <a:rPr lang="en-US" dirty="0"/>
              <a:t>All communications with OUC shall include a site code reference</a:t>
            </a:r>
          </a:p>
          <a:p>
            <a:pPr lvl="1"/>
            <a:r>
              <a:rPr lang="en-US" dirty="0"/>
              <a:t>To obtain the code, execute step 1 of the process described in following slides</a:t>
            </a:r>
          </a:p>
          <a:p>
            <a:pPr lvl="1"/>
            <a:r>
              <a:rPr lang="en-US" dirty="0"/>
              <a:t>Communications that do not include site code will be ignored.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DC-OUC In-Building Wireless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BDF6-47A8-4053-877C-E8931BF12E7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24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_Content">
  <a:themeElements>
    <a:clrScheme name="APX">
      <a:dk1>
        <a:srgbClr val="000000"/>
      </a:dk1>
      <a:lt1>
        <a:srgbClr val="FFFFFF"/>
      </a:lt1>
      <a:dk2>
        <a:srgbClr val="D8D8D8"/>
      </a:dk2>
      <a:lt2>
        <a:srgbClr val="FFFFFF"/>
      </a:lt2>
      <a:accent1>
        <a:srgbClr val="FFFFFF"/>
      </a:accent1>
      <a:accent2>
        <a:srgbClr val="000000"/>
      </a:accent2>
      <a:accent3>
        <a:srgbClr val="9BBB59"/>
      </a:accent3>
      <a:accent4>
        <a:srgbClr val="1F958A"/>
      </a:accent4>
      <a:accent5>
        <a:srgbClr val="9BBB59"/>
      </a:accent5>
      <a:accent6>
        <a:srgbClr val="4BACC6"/>
      </a:accent6>
      <a:hlink>
        <a:srgbClr val="31859B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17055</TotalTime>
  <Words>1125</Words>
  <Application>Microsoft Office PowerPoint</Application>
  <PresentationFormat>On-screen Show (4:3)</PresentationFormat>
  <Paragraphs>163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Text_Content</vt:lpstr>
      <vt:lpstr>In-Building Wireless Program</vt:lpstr>
      <vt:lpstr>Background</vt:lpstr>
      <vt:lpstr>Examples of Negative Impact of BDAs  On DC Radio Network </vt:lpstr>
      <vt:lpstr>Inbuilding Systems: What are they?</vt:lpstr>
      <vt:lpstr>PowerPoint Presentation</vt:lpstr>
      <vt:lpstr>Frequent BDA/DAS Technical Issues</vt:lpstr>
      <vt:lpstr>Other Issues Encountered</vt:lpstr>
      <vt:lpstr>Process</vt:lpstr>
      <vt:lpstr>Preliminary Comments</vt:lpstr>
      <vt:lpstr>PowerPoint Presentation</vt:lpstr>
      <vt:lpstr>OUC Transmission Authorization Process</vt:lpstr>
      <vt:lpstr>Technical Requirements Summary</vt:lpstr>
      <vt:lpstr>Technical Requirements</vt:lpstr>
      <vt:lpstr>Performance Requirements</vt:lpstr>
      <vt:lpstr>Other Requirements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Solo</dc:creator>
  <cp:lastModifiedBy>Jouannelle, Guy (OUC - RF Engineering Support)</cp:lastModifiedBy>
  <cp:revision>378</cp:revision>
  <cp:lastPrinted>2019-12-03T13:05:49Z</cp:lastPrinted>
  <dcterms:created xsi:type="dcterms:W3CDTF">2013-03-04T20:03:47Z</dcterms:created>
  <dcterms:modified xsi:type="dcterms:W3CDTF">2019-12-03T18:56:23Z</dcterms:modified>
</cp:coreProperties>
</file>